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 Light" panose="020B0604020202020204" charset="0"/>
      <p:regular r:id="rId10"/>
    </p:embeddedFont>
    <p:embeddedFont>
      <p:font typeface="Now Bold" panose="020B0604020202020204" charset="0"/>
      <p:regular r:id="rId11"/>
    </p:embeddedFont>
    <p:embeddedFont>
      <p:font typeface="Open Sans Extra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0425" y="669925"/>
            <a:ext cx="8947150" cy="89471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EC978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9629775"/>
            <a:ext cx="18288000" cy="0"/>
          </a:xfrm>
          <a:prstGeom prst="line">
            <a:avLst/>
          </a:prstGeom>
          <a:ln w="19050" cap="rnd">
            <a:solidFill>
              <a:srgbClr val="5EBA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 rot="-3225351">
            <a:off x="-2665119" y="-1387475"/>
            <a:ext cx="4750130" cy="4114800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875775">
            <a:off x="15903410" y="-1666610"/>
            <a:ext cx="4750130" cy="4114800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0" y="663575"/>
            <a:ext cx="18288000" cy="0"/>
          </a:xfrm>
          <a:prstGeom prst="line">
            <a:avLst/>
          </a:prstGeom>
          <a:ln w="19050" cap="rnd">
            <a:solidFill>
              <a:srgbClr val="5EBA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-4474181" y="5133975"/>
            <a:ext cx="10287000" cy="0"/>
          </a:xfrm>
          <a:prstGeom prst="line">
            <a:avLst/>
          </a:prstGeom>
          <a:ln w="19050" cap="rnd">
            <a:solidFill>
              <a:srgbClr val="5EBA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12498705" y="5133975"/>
            <a:ext cx="10287000" cy="0"/>
          </a:xfrm>
          <a:prstGeom prst="line">
            <a:avLst/>
          </a:prstGeom>
          <a:ln w="19050" cap="rnd">
            <a:solidFill>
              <a:srgbClr val="5EBA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4574789" y="71757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7125825"/>
            <a:ext cx="1744752" cy="2132475"/>
          </a:xfrm>
          <a:custGeom>
            <a:avLst/>
            <a:gdLst/>
            <a:ahLst/>
            <a:cxnLst/>
            <a:rect l="l" t="t" r="r" b="b"/>
            <a:pathLst>
              <a:path w="1744752" h="2132475">
                <a:moveTo>
                  <a:pt x="0" y="0"/>
                </a:moveTo>
                <a:lnTo>
                  <a:pt x="1744752" y="0"/>
                </a:lnTo>
                <a:lnTo>
                  <a:pt x="1744752" y="2132475"/>
                </a:lnTo>
                <a:lnTo>
                  <a:pt x="0" y="21324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38427" y="6603844"/>
            <a:ext cx="2211145" cy="2654456"/>
          </a:xfrm>
          <a:custGeom>
            <a:avLst/>
            <a:gdLst/>
            <a:ahLst/>
            <a:cxnLst/>
            <a:rect l="l" t="t" r="r" b="b"/>
            <a:pathLst>
              <a:path w="2211145" h="2654456">
                <a:moveTo>
                  <a:pt x="0" y="0"/>
                </a:moveTo>
                <a:lnTo>
                  <a:pt x="2211146" y="0"/>
                </a:lnTo>
                <a:lnTo>
                  <a:pt x="2211146" y="2654456"/>
                </a:lnTo>
                <a:lnTo>
                  <a:pt x="0" y="265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762848" y="2793717"/>
            <a:ext cx="6762304" cy="343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4"/>
              </a:lnSpc>
            </a:pPr>
            <a:r>
              <a:rPr lang="en-US" sz="7400" dirty="0">
                <a:solidFill>
                  <a:srgbClr val="054231"/>
                </a:solidFill>
                <a:latin typeface="Now Bold"/>
              </a:rPr>
              <a:t>RESULTADOS</a:t>
            </a:r>
          </a:p>
          <a:p>
            <a:pPr algn="ctr">
              <a:lnSpc>
                <a:spcPts val="8954"/>
              </a:lnSpc>
            </a:pPr>
            <a:r>
              <a:rPr lang="en-US" sz="7400" dirty="0">
                <a:solidFill>
                  <a:srgbClr val="054231"/>
                </a:solidFill>
                <a:latin typeface="Now Bold"/>
              </a:rPr>
              <a:t>ENCUESTAS</a:t>
            </a:r>
          </a:p>
          <a:p>
            <a:pPr algn="ctr">
              <a:lnSpc>
                <a:spcPts val="8954"/>
              </a:lnSpc>
            </a:pPr>
            <a:r>
              <a:rPr lang="en-US" sz="7400" dirty="0" smtClean="0">
                <a:solidFill>
                  <a:srgbClr val="054231"/>
                </a:solidFill>
                <a:latin typeface="Now Bold"/>
              </a:rPr>
              <a:t>22/23</a:t>
            </a:r>
            <a:endParaRPr lang="en-US" sz="7400" dirty="0">
              <a:solidFill>
                <a:srgbClr val="054231"/>
              </a:solidFill>
              <a:latin typeface="Now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95924" y="1353536"/>
            <a:ext cx="8096151" cy="10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54231"/>
                </a:solidFill>
                <a:latin typeface="Open Sans Extra Bold"/>
              </a:rPr>
              <a:t>Gregorio Fernández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629775"/>
            <a:ext cx="1828800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663575"/>
            <a:ext cx="1828800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-4474181" y="5133975"/>
            <a:ext cx="1028700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12498705" y="5133975"/>
            <a:ext cx="1028700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5762848" y="4013200"/>
            <a:ext cx="6762304" cy="226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7400">
                <a:solidFill>
                  <a:srgbClr val="205745"/>
                </a:solidFill>
                <a:latin typeface="Now Bold"/>
              </a:rPr>
              <a:t>ENCUESTA FAMILIAS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9794" y="7576603"/>
            <a:ext cx="1025582" cy="10255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574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85376" y="8598059"/>
            <a:ext cx="1025582" cy="102558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574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626148" y="663575"/>
            <a:ext cx="1025582" cy="1025582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0574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59794" y="8602185"/>
            <a:ext cx="1025582" cy="1025582"/>
            <a:chOff x="0" y="0"/>
            <a:chExt cx="1367442" cy="136744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67442" cy="1367442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05745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367442" cy="1367442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6626148" y="1689157"/>
            <a:ext cx="1025582" cy="102558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5745"/>
            </a:solidFill>
          </p:spPr>
        </p:sp>
      </p:grpSp>
      <p:sp>
        <p:nvSpPr>
          <p:cNvPr id="20" name="AutoShape 20"/>
          <p:cNvSpPr/>
          <p:nvPr/>
        </p:nvSpPr>
        <p:spPr>
          <a:xfrm rot="5400000">
            <a:off x="8805875" y="315925"/>
            <a:ext cx="67625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400000">
            <a:off x="8805875" y="9958375"/>
            <a:ext cx="676250" cy="0"/>
          </a:xfrm>
          <a:prstGeom prst="line">
            <a:avLst/>
          </a:prstGeom>
          <a:ln w="19050" cap="rnd">
            <a:solidFill>
              <a:srgbClr val="2057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4574789" y="71757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-1900518" y="490855"/>
            <a:ext cx="1767776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DC481"/>
                </a:solidFill>
                <a:latin typeface="Open Sans Extra Bold"/>
              </a:rPr>
              <a:t>1. Considera que la información facilitada por el centro es:</a:t>
            </a:r>
          </a:p>
        </p:txBody>
      </p:sp>
      <p:grpSp>
        <p:nvGrpSpPr>
          <p:cNvPr id="23" name="Group 2"/>
          <p:cNvGrpSpPr/>
          <p:nvPr/>
        </p:nvGrpSpPr>
        <p:grpSpPr>
          <a:xfrm>
            <a:off x="5082431" y="1431440"/>
            <a:ext cx="8297168" cy="8481060"/>
            <a:chOff x="0" y="0"/>
            <a:chExt cx="11062891" cy="11308080"/>
          </a:xfrm>
        </p:grpSpPr>
        <p:sp>
          <p:nvSpPr>
            <p:cNvPr id="24" name="TextBox 3"/>
            <p:cNvSpPr txBox="1"/>
            <p:nvPr/>
          </p:nvSpPr>
          <p:spPr>
            <a:xfrm>
              <a:off x="423293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5226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26" name="TextBox 5"/>
            <p:cNvSpPr txBox="1"/>
            <p:nvPr/>
          </p:nvSpPr>
          <p:spPr>
            <a:xfrm>
              <a:off x="6221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7215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28" name="Group 7"/>
            <p:cNvGrpSpPr>
              <a:grpSpLocks noChangeAspect="1"/>
            </p:cNvGrpSpPr>
            <p:nvPr/>
          </p:nvGrpSpPr>
          <p:grpSpPr>
            <a:xfrm>
              <a:off x="3928136" y="162560"/>
              <a:ext cx="3134519" cy="152400"/>
              <a:chOff x="3155421" y="-619760"/>
              <a:chExt cx="3134519" cy="152400"/>
            </a:xfrm>
          </p:grpSpPr>
          <p:sp>
            <p:nvSpPr>
              <p:cNvPr id="40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41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2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3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29" name="TextBox 12"/>
            <p:cNvSpPr txBox="1"/>
            <p:nvPr/>
          </p:nvSpPr>
          <p:spPr>
            <a:xfrm>
              <a:off x="0" y="5054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25 </a:t>
              </a: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0" y="25628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 </a:t>
              </a:r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0" y="46202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15 </a:t>
              </a:r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0" y="66776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 </a:t>
              </a:r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231907" y="87350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 </a:t>
              </a:r>
            </a:p>
          </p:txBody>
        </p:sp>
        <p:sp>
          <p:nvSpPr>
            <p:cNvPr id="34" name="TextBox 17"/>
            <p:cNvSpPr txBox="1"/>
            <p:nvPr/>
          </p:nvSpPr>
          <p:spPr>
            <a:xfrm>
              <a:off x="23190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35" name="Group 18"/>
            <p:cNvGrpSpPr>
              <a:grpSpLocks noChangeAspect="1"/>
            </p:cNvGrpSpPr>
            <p:nvPr/>
          </p:nvGrpSpPr>
          <p:grpSpPr>
            <a:xfrm>
              <a:off x="3344466" y="2415540"/>
              <a:ext cx="7718425" cy="8653780"/>
              <a:chOff x="2571750" y="1633220"/>
              <a:chExt cx="7718425" cy="8653780"/>
            </a:xfrm>
          </p:grpSpPr>
          <p:sp>
            <p:nvSpPr>
              <p:cNvPr id="36" name="Freeform 19"/>
              <p:cNvSpPr/>
              <p:nvPr/>
            </p:nvSpPr>
            <p:spPr>
              <a:xfrm>
                <a:off x="0" y="10287000"/>
                <a:ext cx="25749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>
                    <a:moveTo>
                      <a:pt x="0" y="0"/>
                    </a:moveTo>
                    <a:lnTo>
                      <a:pt x="0" y="0"/>
                    </a:lnTo>
                    <a:lnTo>
                      <a:pt x="2574925" y="0"/>
                    </a:lnTo>
                    <a:lnTo>
                      <a:pt x="2574925" y="0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37" name="Freeform 20"/>
              <p:cNvSpPr/>
              <p:nvPr/>
            </p:nvSpPr>
            <p:spPr>
              <a:xfrm>
                <a:off x="2571750" y="9874915"/>
                <a:ext cx="2574925" cy="412085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412085">
                    <a:moveTo>
                      <a:pt x="0" y="412085"/>
                    </a:moveTo>
                    <a:lnTo>
                      <a:pt x="0" y="412085"/>
                    </a:lnTo>
                    <a:cubicBezTo>
                      <a:pt x="0" y="268730"/>
                      <a:pt x="34240" y="127449"/>
                      <a:pt x="99870" y="0"/>
                    </a:cubicBezTo>
                    <a:lnTo>
                      <a:pt x="2475056" y="0"/>
                    </a:lnTo>
                    <a:cubicBezTo>
                      <a:pt x="2540685" y="127449"/>
                      <a:pt x="2574925" y="268730"/>
                      <a:pt x="2574925" y="412085"/>
                    </a:cubicBezTo>
                    <a:lnTo>
                      <a:pt x="2574925" y="412085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38" name="Freeform 21"/>
              <p:cNvSpPr/>
              <p:nvPr/>
            </p:nvSpPr>
            <p:spPr>
              <a:xfrm>
                <a:off x="5143500" y="4105728"/>
                <a:ext cx="2574925" cy="6181272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6181272">
                    <a:moveTo>
                      <a:pt x="0" y="6181272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6181272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39" name="Freeform 22"/>
              <p:cNvSpPr/>
              <p:nvPr/>
            </p:nvSpPr>
            <p:spPr>
              <a:xfrm>
                <a:off x="7715250" y="1633220"/>
                <a:ext cx="2574925" cy="865378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8653780">
                    <a:moveTo>
                      <a:pt x="0" y="8653780"/>
                    </a:moveTo>
                    <a:lnTo>
                      <a:pt x="0" y="900113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3"/>
                    </a:cubicBezTo>
                    <a:lnTo>
                      <a:pt x="2574925" y="8653780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10240" y="331620"/>
            <a:ext cx="1767776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2. La </a:t>
            </a:r>
            <a:r>
              <a:rPr lang="en-US" sz="3200" dirty="0" err="1">
                <a:solidFill>
                  <a:srgbClr val="8DC481"/>
                </a:solidFill>
                <a:latin typeface="Open Sans Extra Bold"/>
              </a:rPr>
              <a:t>atención</a:t>
            </a: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8DC481"/>
                </a:solidFill>
                <a:latin typeface="Open Sans Extra Bold"/>
              </a:rPr>
              <a:t>ofrecida</a:t>
            </a: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8DC481"/>
                </a:solidFill>
                <a:latin typeface="Open Sans Extra Bold"/>
              </a:rPr>
              <a:t>por</a:t>
            </a: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 parte del tutor (</a:t>
            </a:r>
            <a:r>
              <a:rPr lang="en-US" sz="3200" dirty="0" err="1">
                <a:solidFill>
                  <a:srgbClr val="8DC481"/>
                </a:solidFill>
                <a:latin typeface="Open Sans Extra Bold"/>
              </a:rPr>
              <a:t>entrevistas</a:t>
            </a: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, </a:t>
            </a:r>
            <a:r>
              <a:rPr lang="en-US" sz="3200" dirty="0" err="1">
                <a:solidFill>
                  <a:srgbClr val="8DC481"/>
                </a:solidFill>
                <a:latin typeface="Open Sans Extra Bold"/>
              </a:rPr>
              <a:t>llamadas</a:t>
            </a: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8DC481"/>
                </a:solidFill>
                <a:latin typeface="Open Sans Extra Bold"/>
              </a:rPr>
              <a:t>telefónicas</a:t>
            </a: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, </a:t>
            </a:r>
            <a:r>
              <a:rPr lang="en-US" sz="3200" dirty="0" err="1">
                <a:solidFill>
                  <a:srgbClr val="8DC481"/>
                </a:solidFill>
                <a:latin typeface="Open Sans Extra Bold"/>
              </a:rPr>
              <a:t>notas</a:t>
            </a: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...) </a:t>
            </a:r>
            <a:r>
              <a:rPr lang="en-US" sz="3200" dirty="0" err="1">
                <a:solidFill>
                  <a:srgbClr val="8DC481"/>
                </a:solidFill>
                <a:latin typeface="Open Sans Extra Bold"/>
              </a:rPr>
              <a:t>es</a:t>
            </a:r>
            <a:r>
              <a:rPr lang="en-US" sz="3200" dirty="0">
                <a:solidFill>
                  <a:srgbClr val="8DC481"/>
                </a:solidFill>
                <a:latin typeface="Open Sans Extra Bold"/>
              </a:rPr>
              <a:t>: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0192"/>
            <a:ext cx="8413209" cy="8766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10240" y="331620"/>
            <a:ext cx="1767776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DC481"/>
                </a:solidFill>
                <a:latin typeface="Open Sans Extra Bold"/>
              </a:rPr>
              <a:t>3. El nivel académico global del centro es: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58392"/>
            <a:ext cx="8413209" cy="8766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-2684511" y="490855"/>
            <a:ext cx="1767776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DC481"/>
                </a:solidFill>
                <a:latin typeface="Open Sans Extra Bold"/>
              </a:rPr>
              <a:t>4. Considera que las instalaciones del centro son: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33500"/>
            <a:ext cx="8413209" cy="87668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-2056821" y="490855"/>
            <a:ext cx="1767776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DC481"/>
                </a:solidFill>
                <a:latin typeface="Open Sans Extra Bold"/>
              </a:rPr>
              <a:t>5. Valore el grado de satisfacción general con el centro</a:t>
            </a:r>
          </a:p>
        </p:txBody>
      </p:sp>
      <p:grpSp>
        <p:nvGrpSpPr>
          <p:cNvPr id="23" name="Group 2"/>
          <p:cNvGrpSpPr/>
          <p:nvPr/>
        </p:nvGrpSpPr>
        <p:grpSpPr>
          <a:xfrm>
            <a:off x="5082431" y="1431440"/>
            <a:ext cx="8297168" cy="8481060"/>
            <a:chOff x="0" y="0"/>
            <a:chExt cx="11062891" cy="11308080"/>
          </a:xfrm>
        </p:grpSpPr>
        <p:sp>
          <p:nvSpPr>
            <p:cNvPr id="24" name="TextBox 3"/>
            <p:cNvSpPr txBox="1"/>
            <p:nvPr/>
          </p:nvSpPr>
          <p:spPr>
            <a:xfrm>
              <a:off x="423293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522697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</a:t>
              </a:r>
            </a:p>
          </p:txBody>
        </p:sp>
        <p:sp>
          <p:nvSpPr>
            <p:cNvPr id="26" name="TextBox 5"/>
            <p:cNvSpPr txBox="1"/>
            <p:nvPr/>
          </p:nvSpPr>
          <p:spPr>
            <a:xfrm>
              <a:off x="6221016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</a:t>
              </a: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7215055" y="-38100"/>
              <a:ext cx="23204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</a:t>
              </a:r>
            </a:p>
          </p:txBody>
        </p:sp>
        <p:grpSp>
          <p:nvGrpSpPr>
            <p:cNvPr id="28" name="Group 7"/>
            <p:cNvGrpSpPr>
              <a:grpSpLocks noChangeAspect="1"/>
            </p:cNvGrpSpPr>
            <p:nvPr/>
          </p:nvGrpSpPr>
          <p:grpSpPr>
            <a:xfrm>
              <a:off x="3928136" y="162560"/>
              <a:ext cx="3134519" cy="152400"/>
              <a:chOff x="3155421" y="-619760"/>
              <a:chExt cx="3134519" cy="152400"/>
            </a:xfrm>
          </p:grpSpPr>
          <p:sp>
            <p:nvSpPr>
              <p:cNvPr id="39" name="Freeform 8"/>
              <p:cNvSpPr/>
              <p:nvPr/>
            </p:nvSpPr>
            <p:spPr>
              <a:xfrm>
                <a:off x="315542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40" name="Freeform 9"/>
              <p:cNvSpPr/>
              <p:nvPr/>
            </p:nvSpPr>
            <p:spPr>
              <a:xfrm>
                <a:off x="414946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41" name="Freeform 10"/>
              <p:cNvSpPr/>
              <p:nvPr/>
            </p:nvSpPr>
            <p:spPr>
              <a:xfrm>
                <a:off x="514350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42" name="Freeform 11"/>
              <p:cNvSpPr/>
              <p:nvPr/>
            </p:nvSpPr>
            <p:spPr>
              <a:xfrm>
                <a:off x="6137540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  <p:sp>
          <p:nvSpPr>
            <p:cNvPr id="29" name="TextBox 12"/>
            <p:cNvSpPr txBox="1"/>
            <p:nvPr/>
          </p:nvSpPr>
          <p:spPr>
            <a:xfrm>
              <a:off x="0" y="5054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20 </a:t>
              </a: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0" y="307721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15 </a:t>
              </a:r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0" y="564896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 </a:t>
              </a:r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231907" y="822071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 </a:t>
              </a:r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231907" y="10792460"/>
              <a:ext cx="337608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34" name="Group 17"/>
            <p:cNvGrpSpPr>
              <a:grpSpLocks noChangeAspect="1"/>
            </p:cNvGrpSpPr>
            <p:nvPr/>
          </p:nvGrpSpPr>
          <p:grpSpPr>
            <a:xfrm>
              <a:off x="3344466" y="1283970"/>
              <a:ext cx="7718425" cy="9785350"/>
              <a:chOff x="2571750" y="501650"/>
              <a:chExt cx="7718425" cy="9785350"/>
            </a:xfrm>
          </p:grpSpPr>
          <p:sp>
            <p:nvSpPr>
              <p:cNvPr id="35" name="Freeform 18"/>
              <p:cNvSpPr/>
              <p:nvPr/>
            </p:nvSpPr>
            <p:spPr>
              <a:xfrm>
                <a:off x="0" y="10287000"/>
                <a:ext cx="25749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>
                    <a:moveTo>
                      <a:pt x="0" y="0"/>
                    </a:moveTo>
                    <a:lnTo>
                      <a:pt x="0" y="0"/>
                    </a:lnTo>
                    <a:lnTo>
                      <a:pt x="2574925" y="0"/>
                    </a:lnTo>
                    <a:lnTo>
                      <a:pt x="2574925" y="0"/>
                    </a:lnTo>
                    <a:close/>
                  </a:path>
                </a:pathLst>
              </a:custGeom>
              <a:solidFill>
                <a:srgbClr val="9EC978"/>
              </a:solidFill>
            </p:spPr>
          </p:sp>
          <p:sp>
            <p:nvSpPr>
              <p:cNvPr id="36" name="Freeform 19"/>
              <p:cNvSpPr/>
              <p:nvPr/>
            </p:nvSpPr>
            <p:spPr>
              <a:xfrm>
                <a:off x="2571750" y="9256963"/>
                <a:ext cx="2574925" cy="1030037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1030037">
                    <a:moveTo>
                      <a:pt x="0" y="1030037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1030037"/>
                    </a:lnTo>
                    <a:close/>
                  </a:path>
                </a:pathLst>
              </a:custGeom>
              <a:solidFill>
                <a:srgbClr val="54A779"/>
              </a:solidFill>
            </p:spPr>
          </p:sp>
          <p:sp>
            <p:nvSpPr>
              <p:cNvPr id="37" name="Freeform 20"/>
              <p:cNvSpPr/>
              <p:nvPr/>
            </p:nvSpPr>
            <p:spPr>
              <a:xfrm>
                <a:off x="5143500" y="5136816"/>
                <a:ext cx="2574925" cy="5150184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5150184">
                    <a:moveTo>
                      <a:pt x="0" y="5150184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5150184"/>
                    </a:lnTo>
                    <a:close/>
                  </a:path>
                </a:pathLst>
              </a:custGeom>
              <a:solidFill>
                <a:srgbClr val="0C8177"/>
              </a:solidFill>
            </p:spPr>
          </p:sp>
          <p:sp>
            <p:nvSpPr>
              <p:cNvPr id="38" name="Freeform 21"/>
              <p:cNvSpPr/>
              <p:nvPr/>
            </p:nvSpPr>
            <p:spPr>
              <a:xfrm>
                <a:off x="7715250" y="501650"/>
                <a:ext cx="2574925" cy="9785350"/>
              </a:xfrm>
              <a:custGeom>
                <a:avLst/>
                <a:gdLst/>
                <a:ahLst/>
                <a:cxnLst/>
                <a:rect l="l" t="t" r="r" b="b"/>
                <a:pathLst>
                  <a:path w="2574925" h="9785350">
                    <a:moveTo>
                      <a:pt x="0" y="9785350"/>
                    </a:moveTo>
                    <a:lnTo>
                      <a:pt x="0" y="900112"/>
                    </a:lnTo>
                    <a:cubicBezTo>
                      <a:pt x="0" y="402994"/>
                      <a:pt x="402994" y="0"/>
                      <a:pt x="900112" y="0"/>
                    </a:cubicBezTo>
                    <a:lnTo>
                      <a:pt x="1674812" y="0"/>
                    </a:lnTo>
                    <a:cubicBezTo>
                      <a:pt x="2171931" y="0"/>
                      <a:pt x="2574925" y="402994"/>
                      <a:pt x="2574925" y="900112"/>
                    </a:cubicBezTo>
                    <a:lnTo>
                      <a:pt x="2574925" y="9785350"/>
                    </a:lnTo>
                    <a:close/>
                  </a:path>
                </a:pathLst>
              </a:custGeom>
              <a:solidFill>
                <a:srgbClr val="005A69"/>
              </a:solidFill>
            </p:spPr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93249" y="7829970"/>
            <a:ext cx="2684511" cy="2082530"/>
          </a:xfrm>
          <a:custGeom>
            <a:avLst/>
            <a:gdLst/>
            <a:ahLst/>
            <a:cxnLst/>
            <a:rect l="l" t="t" r="r" b="b"/>
            <a:pathLst>
              <a:path w="2684511" h="2082530">
                <a:moveTo>
                  <a:pt x="0" y="0"/>
                </a:moveTo>
                <a:lnTo>
                  <a:pt x="2684511" y="0"/>
                </a:lnTo>
                <a:lnTo>
                  <a:pt x="2684511" y="2082530"/>
                </a:lnTo>
                <a:lnTo>
                  <a:pt x="0" y="208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1367" y="2644590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1367" y="5927499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9315" b="-549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61074" y="2644590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727" b="-187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61074" y="5927499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91" b="-109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00751" y="2644590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2" y="0"/>
                </a:lnTo>
                <a:lnTo>
                  <a:pt x="4172802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8094" b="-2809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04957" y="5927499"/>
            <a:ext cx="4172802" cy="1902471"/>
          </a:xfrm>
          <a:custGeom>
            <a:avLst/>
            <a:gdLst/>
            <a:ahLst/>
            <a:cxnLst/>
            <a:rect l="l" t="t" r="r" b="b"/>
            <a:pathLst>
              <a:path w="4172802" h="1902471">
                <a:moveTo>
                  <a:pt x="0" y="0"/>
                </a:moveTo>
                <a:lnTo>
                  <a:pt x="4172803" y="0"/>
                </a:lnTo>
                <a:lnTo>
                  <a:pt x="4172803" y="1902471"/>
                </a:lnTo>
                <a:lnTo>
                  <a:pt x="0" y="1902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966" r="-596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5120" y="316913"/>
            <a:ext cx="17677760" cy="187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8"/>
              </a:lnSpc>
            </a:pPr>
            <a:r>
              <a:rPr lang="en-US" sz="10999">
                <a:solidFill>
                  <a:srgbClr val="8DC481"/>
                </a:solidFill>
                <a:latin typeface="Open Sans Extra Bold"/>
              </a:rPr>
              <a:t>MUCHAS 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90</Words>
  <Application>Microsoft Office PowerPoint</Application>
  <PresentationFormat>Personalizado</PresentationFormat>
  <Paragraphs>30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Open Sans Light</vt:lpstr>
      <vt:lpstr>Now Bold</vt:lpstr>
      <vt:lpstr>Open Sans Extra Bold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encuestas WEB 2</dc:title>
  <cp:lastModifiedBy>profesor</cp:lastModifiedBy>
  <cp:revision>5</cp:revision>
  <dcterms:created xsi:type="dcterms:W3CDTF">2006-08-16T00:00:00Z</dcterms:created>
  <dcterms:modified xsi:type="dcterms:W3CDTF">2023-06-29T10:03:47Z</dcterms:modified>
  <dc:identifier>DAFE-YRK5u0</dc:identifier>
</cp:coreProperties>
</file>